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1"/>
  </p:notesMasterIdLst>
  <p:sldIdLst>
    <p:sldId id="256" r:id="rId2"/>
    <p:sldId id="267" r:id="rId3"/>
    <p:sldId id="259" r:id="rId4"/>
    <p:sldId id="262" r:id="rId5"/>
    <p:sldId id="260" r:id="rId6"/>
    <p:sldId id="264" r:id="rId7"/>
    <p:sldId id="265" r:id="rId8"/>
    <p:sldId id="266" r:id="rId9"/>
    <p:sldId id="263" r:id="rId1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5F0554"/>
    <a:srgbClr val="F610D5"/>
    <a:srgbClr val="0000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9" d="100"/>
          <a:sy n="69" d="100"/>
        </p:scale>
        <p:origin x="-1404" y="-90"/>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743A66D-7897-4744-812A-C8A733444DFB}" type="datetimeFigureOut">
              <a:rPr lang="en-US" smtClean="0"/>
              <a:t>3/9/2015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6930FA5-2A61-44B2-8682-A8339B500FC6}" type="slidenum">
              <a:rPr lang="en-US" smtClean="0"/>
              <a:t>‹#›</a:t>
            </a:fld>
            <a:endParaRPr lang="en-US"/>
          </a:p>
        </p:txBody>
      </p:sp>
    </p:spTree>
    <p:extLst>
      <p:ext uri="{BB962C8B-B14F-4D97-AF65-F5344CB8AC3E}">
        <p14:creationId xmlns:p14="http://schemas.microsoft.com/office/powerpoint/2010/main" val="356800732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4013B73B-2DEE-4DD0-B118-5DB553B4AFB0}" type="datetime1">
              <a:rPr lang="en-US" smtClean="0"/>
              <a:t>3/9/2015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886465A-4858-49CD-8E55-AD46C451CB7F}" type="datetime1">
              <a:rPr lang="en-US" smtClean="0"/>
              <a:t>3/9/2015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70CD28F-30AE-4B93-8156-21062E650240}" type="datetime1">
              <a:rPr lang="en-US" smtClean="0"/>
              <a:t>3/9/2015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CAF272F-593A-450E-95BD-68A6D391DEE1}" type="datetime1">
              <a:rPr lang="en-US" smtClean="0"/>
              <a:t>3/9/2015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68E5B7C-65C9-4C1B-93F3-D6A17370D082}" type="datetime1">
              <a:rPr lang="en-US" smtClean="0"/>
              <a:t>3/9/2015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F7EFA27E-4C19-4596-AD05-B82040C0F1AF}" type="datetime1">
              <a:rPr lang="en-US" smtClean="0"/>
              <a:t>3/9/2015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28F28898-9B4C-4B7E-AB62-6CFB4A7ECB85}" type="datetime1">
              <a:rPr lang="en-US" smtClean="0"/>
              <a:t>3/9/2015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06C6063E-DE41-4619-9902-17C90D0F3D4D}" type="datetime1">
              <a:rPr lang="en-US" smtClean="0"/>
              <a:t>3/9/2015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C41782D-7F5D-4FFD-8618-0D96180CA9D6}" type="datetime1">
              <a:rPr lang="en-US" smtClean="0"/>
              <a:t>3/9/2015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4D2F3C0-E7CB-4151-925E-AF7846F19F8C}" type="datetime1">
              <a:rPr lang="en-US" smtClean="0"/>
              <a:t>3/9/2015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56EEAD3-107B-4D87-B15C-80EACE6FA690}" type="datetime1">
              <a:rPr lang="en-US" smtClean="0"/>
              <a:t>3/9/2015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B51548F-1C08-4C71-B1A2-9D174F38601F}" type="datetime1">
              <a:rPr lang="en-US" smtClean="0"/>
              <a:t>3/9/2015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HV </a:t>
            </a:r>
            <a:r>
              <a:rPr lang="en-US" dirty="0" smtClean="0"/>
              <a:t>connection for a Common GEM foil design</a:t>
            </a:r>
            <a:endParaRPr lang="en-US" dirty="0"/>
          </a:p>
        </p:txBody>
      </p:sp>
      <p:sp>
        <p:nvSpPr>
          <p:cNvPr id="3" name="Subtitle 2"/>
          <p:cNvSpPr>
            <a:spLocks noGrp="1"/>
          </p:cNvSpPr>
          <p:nvPr>
            <p:ph type="subTitle" idx="1"/>
          </p:nvPr>
        </p:nvSpPr>
        <p:spPr/>
        <p:txBody>
          <a:bodyPr/>
          <a:lstStyle/>
          <a:p>
            <a:r>
              <a:rPr lang="en-US" dirty="0" smtClean="0"/>
              <a:t>Aiwu Zhang</a:t>
            </a:r>
          </a:p>
          <a:p>
            <a:r>
              <a:rPr lang="en-US" dirty="0" smtClean="0"/>
              <a:t>2015-03-09</a:t>
            </a:r>
            <a:endParaRPr lang="en-US" dirty="0"/>
          </a:p>
        </p:txBody>
      </p:sp>
    </p:spTree>
    <p:extLst>
      <p:ext uri="{BB962C8B-B14F-4D97-AF65-F5344CB8AC3E}">
        <p14:creationId xmlns:p14="http://schemas.microsoft.com/office/powerpoint/2010/main" val="282603678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B6F15528-21DE-4FAA-801E-634DDDAF4B2B}" type="slidenum">
              <a:rPr lang="en-US" smtClean="0"/>
              <a:pPr/>
              <a:t>2</a:t>
            </a:fld>
            <a:endParaRPr lang="en-US"/>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71513" y="390525"/>
            <a:ext cx="7800975" cy="60769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4"/>
          <p:cNvSpPr/>
          <p:nvPr/>
        </p:nvSpPr>
        <p:spPr>
          <a:xfrm>
            <a:off x="0" y="5144869"/>
            <a:ext cx="4267200" cy="646331"/>
          </a:xfrm>
          <a:prstGeom prst="rect">
            <a:avLst/>
          </a:prstGeom>
        </p:spPr>
        <p:txBody>
          <a:bodyPr wrap="square">
            <a:spAutoFit/>
          </a:bodyPr>
          <a:lstStyle/>
          <a:p>
            <a:r>
              <a:rPr lang="en-US" b="1" dirty="0" smtClean="0"/>
              <a:t>The </a:t>
            </a:r>
            <a:r>
              <a:rPr lang="en-US" b="1" dirty="0"/>
              <a:t>foil is divided to sectors on the top, </a:t>
            </a:r>
            <a:endParaRPr lang="en-US" b="1" dirty="0" smtClean="0"/>
          </a:p>
          <a:p>
            <a:r>
              <a:rPr lang="en-US" b="1" dirty="0" smtClean="0"/>
              <a:t>while </a:t>
            </a:r>
            <a:r>
              <a:rPr lang="en-US" b="1" dirty="0"/>
              <a:t>it is not segmented on the bottom. </a:t>
            </a:r>
            <a:endParaRPr lang="en-US" b="1" dirty="0"/>
          </a:p>
        </p:txBody>
      </p:sp>
      <p:cxnSp>
        <p:nvCxnSpPr>
          <p:cNvPr id="7" name="Straight Connector 6"/>
          <p:cNvCxnSpPr/>
          <p:nvPr/>
        </p:nvCxnSpPr>
        <p:spPr>
          <a:xfrm flipV="1">
            <a:off x="2895600" y="152400"/>
            <a:ext cx="0" cy="457200"/>
          </a:xfrm>
          <a:prstGeom prst="line">
            <a:avLst/>
          </a:prstGeom>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flipV="1">
            <a:off x="6172200" y="228600"/>
            <a:ext cx="0"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1" name="Straight Arrow Connector 10"/>
          <p:cNvCxnSpPr/>
          <p:nvPr/>
        </p:nvCxnSpPr>
        <p:spPr>
          <a:xfrm>
            <a:off x="2895600" y="381000"/>
            <a:ext cx="3276600" cy="0"/>
          </a:xfrm>
          <a:prstGeom prst="straightConnector1">
            <a:avLst/>
          </a:prstGeom>
          <a:ln>
            <a:headEnd type="arrow"/>
            <a:tailEnd type="arrow"/>
          </a:ln>
        </p:spPr>
        <p:style>
          <a:lnRef idx="1">
            <a:schemeClr val="accent1"/>
          </a:lnRef>
          <a:fillRef idx="0">
            <a:schemeClr val="accent1"/>
          </a:fillRef>
          <a:effectRef idx="0">
            <a:schemeClr val="accent1"/>
          </a:effectRef>
          <a:fontRef idx="minor">
            <a:schemeClr val="tx1"/>
          </a:fontRef>
        </p:style>
      </p:cxnSp>
      <p:sp>
        <p:nvSpPr>
          <p:cNvPr id="12" name="TextBox 11"/>
          <p:cNvSpPr txBox="1"/>
          <p:nvPr/>
        </p:nvSpPr>
        <p:spPr>
          <a:xfrm>
            <a:off x="4038600" y="76200"/>
            <a:ext cx="957313" cy="369332"/>
          </a:xfrm>
          <a:prstGeom prst="rect">
            <a:avLst/>
          </a:prstGeom>
          <a:noFill/>
        </p:spPr>
        <p:txBody>
          <a:bodyPr wrap="none" rtlCol="0">
            <a:spAutoFit/>
          </a:bodyPr>
          <a:lstStyle/>
          <a:p>
            <a:r>
              <a:rPr lang="en-US" dirty="0" smtClean="0"/>
              <a:t>550 mm</a:t>
            </a:r>
            <a:endParaRPr lang="en-US" dirty="0"/>
          </a:p>
        </p:txBody>
      </p:sp>
      <p:cxnSp>
        <p:nvCxnSpPr>
          <p:cNvPr id="14" name="Straight Connector 13"/>
          <p:cNvCxnSpPr/>
          <p:nvPr/>
        </p:nvCxnSpPr>
        <p:spPr>
          <a:xfrm>
            <a:off x="4724400" y="6324600"/>
            <a:ext cx="18288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6172200" y="609600"/>
            <a:ext cx="6096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p:nvPr/>
        </p:nvCxnSpPr>
        <p:spPr>
          <a:xfrm flipH="1">
            <a:off x="6400800" y="609600"/>
            <a:ext cx="76200" cy="5715000"/>
          </a:xfrm>
          <a:prstGeom prst="straightConnector1">
            <a:avLst/>
          </a:prstGeom>
          <a:ln>
            <a:headEnd type="arrow"/>
            <a:tailEnd type="arrow"/>
          </a:ln>
        </p:spPr>
        <p:style>
          <a:lnRef idx="1">
            <a:schemeClr val="accent1"/>
          </a:lnRef>
          <a:fillRef idx="0">
            <a:schemeClr val="accent1"/>
          </a:fillRef>
          <a:effectRef idx="0">
            <a:schemeClr val="accent1"/>
          </a:effectRef>
          <a:fontRef idx="minor">
            <a:schemeClr val="tx1"/>
          </a:fontRef>
        </p:style>
      </p:cxnSp>
      <p:sp>
        <p:nvSpPr>
          <p:cNvPr id="21" name="TextBox 20"/>
          <p:cNvSpPr txBox="1"/>
          <p:nvPr/>
        </p:nvSpPr>
        <p:spPr>
          <a:xfrm>
            <a:off x="6553200" y="3352800"/>
            <a:ext cx="1072730" cy="369332"/>
          </a:xfrm>
          <a:prstGeom prst="rect">
            <a:avLst/>
          </a:prstGeom>
          <a:noFill/>
        </p:spPr>
        <p:txBody>
          <a:bodyPr wrap="none" rtlCol="0">
            <a:spAutoFit/>
          </a:bodyPr>
          <a:lstStyle/>
          <a:p>
            <a:r>
              <a:rPr lang="en-US" dirty="0" smtClean="0"/>
              <a:t>~946 mm</a:t>
            </a:r>
            <a:endParaRPr lang="en-US" dirty="0"/>
          </a:p>
        </p:txBody>
      </p:sp>
      <p:sp>
        <p:nvSpPr>
          <p:cNvPr id="22" name="Curved Down Arrow 21"/>
          <p:cNvSpPr/>
          <p:nvPr/>
        </p:nvSpPr>
        <p:spPr>
          <a:xfrm>
            <a:off x="4419600" y="6019800"/>
            <a:ext cx="304800" cy="76200"/>
          </a:xfrm>
          <a:prstGeom prst="curved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3" name="TextBox 22"/>
          <p:cNvSpPr txBox="1"/>
          <p:nvPr/>
        </p:nvSpPr>
        <p:spPr>
          <a:xfrm>
            <a:off x="4953000" y="5867400"/>
            <a:ext cx="1215589" cy="369332"/>
          </a:xfrm>
          <a:prstGeom prst="rect">
            <a:avLst/>
          </a:prstGeom>
          <a:noFill/>
        </p:spPr>
        <p:txBody>
          <a:bodyPr wrap="none" rtlCol="0">
            <a:spAutoFit/>
          </a:bodyPr>
          <a:lstStyle/>
          <a:p>
            <a:r>
              <a:rPr lang="en-US" dirty="0" smtClean="0"/>
              <a:t>30 degrees</a:t>
            </a:r>
            <a:endParaRPr lang="en-US" dirty="0"/>
          </a:p>
        </p:txBody>
      </p:sp>
    </p:spTree>
    <p:extLst>
      <p:ext uri="{BB962C8B-B14F-4D97-AF65-F5344CB8AC3E}">
        <p14:creationId xmlns:p14="http://schemas.microsoft.com/office/powerpoint/2010/main" val="203904961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4038600" y="2526268"/>
            <a:ext cx="1905000" cy="369332"/>
          </a:xfrm>
          <a:prstGeom prst="rect">
            <a:avLst/>
          </a:prstGeom>
          <a:noFill/>
        </p:spPr>
        <p:txBody>
          <a:bodyPr wrap="square" rtlCol="0">
            <a:spAutoFit/>
          </a:bodyPr>
          <a:lstStyle/>
          <a:p>
            <a:r>
              <a:rPr lang="en-US" dirty="0" smtClean="0"/>
              <a:t>Center line</a:t>
            </a:r>
            <a:endParaRPr lang="en-US" dirty="0"/>
          </a:p>
        </p:txBody>
      </p:sp>
      <p:sp>
        <p:nvSpPr>
          <p:cNvPr id="11" name="TextBox 10"/>
          <p:cNvSpPr txBox="1"/>
          <p:nvPr/>
        </p:nvSpPr>
        <p:spPr>
          <a:xfrm>
            <a:off x="0" y="2887682"/>
            <a:ext cx="9144000" cy="3693319"/>
          </a:xfrm>
          <a:prstGeom prst="rect">
            <a:avLst/>
          </a:prstGeom>
          <a:noFill/>
        </p:spPr>
        <p:txBody>
          <a:bodyPr wrap="square" rtlCol="0">
            <a:spAutoFit/>
          </a:bodyPr>
          <a:lstStyle/>
          <a:p>
            <a:pPr marL="342900" indent="-342900">
              <a:buAutoNum type="arabicPeriod"/>
            </a:pPr>
            <a:r>
              <a:rPr lang="en-US" dirty="0" err="1" smtClean="0"/>
              <a:t>Vias</a:t>
            </a:r>
            <a:r>
              <a:rPr lang="en-US" dirty="0" smtClean="0"/>
              <a:t> are </a:t>
            </a:r>
            <a:r>
              <a:rPr lang="en-US" dirty="0" smtClean="0"/>
              <a:t>used. </a:t>
            </a:r>
            <a:r>
              <a:rPr lang="en-US" dirty="0" smtClean="0">
                <a:solidFill>
                  <a:srgbClr val="FF0000"/>
                </a:solidFill>
              </a:rPr>
              <a:t>red color stuff on top foil</a:t>
            </a:r>
            <a:r>
              <a:rPr lang="en-US" dirty="0" smtClean="0"/>
              <a:t>, </a:t>
            </a:r>
            <a:r>
              <a:rPr lang="en-US" dirty="0" smtClean="0">
                <a:solidFill>
                  <a:srgbClr val="0000CC"/>
                </a:solidFill>
              </a:rPr>
              <a:t>blue color stuff on bottom foil</a:t>
            </a:r>
            <a:r>
              <a:rPr lang="en-US" dirty="0" smtClean="0"/>
              <a:t>.</a:t>
            </a:r>
          </a:p>
          <a:p>
            <a:endParaRPr lang="en-US" dirty="0"/>
          </a:p>
          <a:p>
            <a:r>
              <a:rPr lang="en-US" b="1" dirty="0" smtClean="0">
                <a:solidFill>
                  <a:srgbClr val="7030A0"/>
                </a:solidFill>
              </a:rPr>
              <a:t>-&gt; Explain on HV connection:</a:t>
            </a:r>
            <a:endParaRPr lang="en-US" dirty="0" smtClean="0"/>
          </a:p>
          <a:p>
            <a:r>
              <a:rPr lang="en-US" dirty="0"/>
              <a:t>2</a:t>
            </a:r>
            <a:r>
              <a:rPr lang="en-US" dirty="0" smtClean="0"/>
              <a:t>. </a:t>
            </a:r>
            <a:r>
              <a:rPr lang="en-US" dirty="0" smtClean="0"/>
              <a:t>12 FIT HV pads all on top foil. (6 for top HV and 6 for bottom HV). We bring these pads, </a:t>
            </a:r>
            <a:r>
              <a:rPr lang="en-US" u="sng" dirty="0" smtClean="0"/>
              <a:t>using spring pins</a:t>
            </a:r>
            <a:r>
              <a:rPr lang="en-US" dirty="0" smtClean="0"/>
              <a:t>, to the drift board to make HV connection. For a triple-GEM, we cut away 8 of the pads on each foil to allow spring pins go through the foil.</a:t>
            </a:r>
          </a:p>
          <a:p>
            <a:r>
              <a:rPr lang="en-US" dirty="0"/>
              <a:t>3</a:t>
            </a:r>
            <a:r>
              <a:rPr lang="en-US" dirty="0" smtClean="0"/>
              <a:t>. </a:t>
            </a:r>
            <a:r>
              <a:rPr lang="en-US" dirty="0" smtClean="0"/>
              <a:t>For FIT, we use 10M SMD resistors for each sector for protection. After the resistors, we have a common HV line goes to the 6 FIT HV pads. We also have a short common HV line on the bottom, goes to the 6 FIT HV pads through </a:t>
            </a:r>
            <a:r>
              <a:rPr lang="en-US" dirty="0" err="1" smtClean="0"/>
              <a:t>vias</a:t>
            </a:r>
            <a:r>
              <a:rPr lang="en-US" dirty="0" smtClean="0"/>
              <a:t>.</a:t>
            </a:r>
          </a:p>
          <a:p>
            <a:r>
              <a:rPr lang="en-US" dirty="0"/>
              <a:t>4</a:t>
            </a:r>
            <a:r>
              <a:rPr lang="en-US" dirty="0" smtClean="0"/>
              <a:t>. </a:t>
            </a:r>
            <a:r>
              <a:rPr lang="en-US" dirty="0" smtClean="0"/>
              <a:t>For </a:t>
            </a:r>
            <a:r>
              <a:rPr lang="en-US" dirty="0" err="1" smtClean="0"/>
              <a:t>UVa</a:t>
            </a:r>
            <a:r>
              <a:rPr lang="en-US" dirty="0" smtClean="0"/>
              <a:t>, their protective resistors are not on the foil, and they want to be able to test each sector once the chamber is closed. So individual HV pads are arranged for </a:t>
            </a:r>
            <a:r>
              <a:rPr lang="en-US" dirty="0" err="1" smtClean="0"/>
              <a:t>UVa</a:t>
            </a:r>
            <a:r>
              <a:rPr lang="en-US" dirty="0" smtClean="0"/>
              <a:t>, those pads are connected to each sector through the </a:t>
            </a:r>
            <a:r>
              <a:rPr lang="en-US" dirty="0" err="1" smtClean="0"/>
              <a:t>vias</a:t>
            </a:r>
            <a:r>
              <a:rPr lang="en-US" dirty="0" smtClean="0"/>
              <a:t>.</a:t>
            </a:r>
          </a:p>
          <a:p>
            <a:endParaRPr lang="en-US" dirty="0"/>
          </a:p>
        </p:txBody>
      </p:sp>
      <p:sp>
        <p:nvSpPr>
          <p:cNvPr id="12" name="TextBox 11"/>
          <p:cNvSpPr txBox="1"/>
          <p:nvPr/>
        </p:nvSpPr>
        <p:spPr>
          <a:xfrm>
            <a:off x="0" y="0"/>
            <a:ext cx="4648200" cy="369332"/>
          </a:xfrm>
          <a:prstGeom prst="rect">
            <a:avLst/>
          </a:prstGeom>
          <a:noFill/>
        </p:spPr>
        <p:txBody>
          <a:bodyPr wrap="square" rtlCol="0">
            <a:spAutoFit/>
          </a:bodyPr>
          <a:lstStyle/>
          <a:p>
            <a:pPr marL="285750" indent="-285750">
              <a:buFont typeface="Wingdings" pitchFamily="2" charset="2"/>
              <a:buChar char="Ø"/>
            </a:pPr>
            <a:r>
              <a:rPr lang="en-US" altLang="zh-CN" b="1" dirty="0" smtClean="0"/>
              <a:t>A global view at the wide end.</a:t>
            </a:r>
            <a:endParaRPr lang="en-US" b="1" dirty="0"/>
          </a:p>
        </p:txBody>
      </p:sp>
      <p:sp>
        <p:nvSpPr>
          <p:cNvPr id="17" name="Slide Number Placeholder 3"/>
          <p:cNvSpPr>
            <a:spLocks noGrp="1"/>
          </p:cNvSpPr>
          <p:nvPr>
            <p:ph type="sldNum" sz="quarter" idx="12"/>
          </p:nvPr>
        </p:nvSpPr>
        <p:spPr>
          <a:xfrm>
            <a:off x="6553200" y="6356350"/>
            <a:ext cx="2133600" cy="365125"/>
          </a:xfrm>
        </p:spPr>
        <p:txBody>
          <a:bodyPr/>
          <a:lstStyle/>
          <a:p>
            <a:fld id="{B6F15528-21DE-4FAA-801E-634DDDAF4B2B}" type="slidenum">
              <a:rPr lang="en-US" smtClean="0"/>
              <a:pPr/>
              <a:t>3</a:t>
            </a:fld>
            <a:endParaRPr lang="en-US"/>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 y="428625"/>
            <a:ext cx="9144000" cy="20976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3" name="Straight Arrow Connector 2"/>
          <p:cNvCxnSpPr/>
          <p:nvPr/>
        </p:nvCxnSpPr>
        <p:spPr>
          <a:xfrm flipV="1">
            <a:off x="5715000" y="990600"/>
            <a:ext cx="228600" cy="1524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4" name="TextBox 3"/>
          <p:cNvSpPr txBox="1"/>
          <p:nvPr/>
        </p:nvSpPr>
        <p:spPr>
          <a:xfrm>
            <a:off x="5943600" y="762000"/>
            <a:ext cx="1572866" cy="369332"/>
          </a:xfrm>
          <a:prstGeom prst="rect">
            <a:avLst/>
          </a:prstGeom>
          <a:noFill/>
        </p:spPr>
        <p:txBody>
          <a:bodyPr wrap="none" rtlCol="0">
            <a:spAutoFit/>
          </a:bodyPr>
          <a:lstStyle/>
          <a:p>
            <a:r>
              <a:rPr lang="en-US" dirty="0" smtClean="0"/>
              <a:t>12 </a:t>
            </a:r>
            <a:r>
              <a:rPr lang="en-US" dirty="0" smtClean="0">
                <a:solidFill>
                  <a:srgbClr val="FF0000"/>
                </a:solidFill>
              </a:rPr>
              <a:t>FIT HV</a:t>
            </a:r>
            <a:r>
              <a:rPr lang="en-US" dirty="0" smtClean="0"/>
              <a:t> pads</a:t>
            </a:r>
            <a:endParaRPr lang="en-US" dirty="0"/>
          </a:p>
        </p:txBody>
      </p:sp>
      <p:cxnSp>
        <p:nvCxnSpPr>
          <p:cNvPr id="6" name="Straight Arrow Connector 5"/>
          <p:cNvCxnSpPr/>
          <p:nvPr/>
        </p:nvCxnSpPr>
        <p:spPr>
          <a:xfrm flipV="1">
            <a:off x="381000" y="533400"/>
            <a:ext cx="228600" cy="2286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8" name="TextBox 7"/>
          <p:cNvSpPr txBox="1"/>
          <p:nvPr/>
        </p:nvSpPr>
        <p:spPr>
          <a:xfrm>
            <a:off x="609600" y="304800"/>
            <a:ext cx="1386918" cy="369332"/>
          </a:xfrm>
          <a:prstGeom prst="rect">
            <a:avLst/>
          </a:prstGeom>
          <a:noFill/>
        </p:spPr>
        <p:txBody>
          <a:bodyPr wrap="none" rtlCol="0">
            <a:spAutoFit/>
          </a:bodyPr>
          <a:lstStyle/>
          <a:p>
            <a:r>
              <a:rPr lang="en-US" dirty="0" err="1" smtClean="0">
                <a:solidFill>
                  <a:srgbClr val="FF0000"/>
                </a:solidFill>
              </a:rPr>
              <a:t>UVa</a:t>
            </a:r>
            <a:r>
              <a:rPr lang="en-US" dirty="0" smtClean="0">
                <a:solidFill>
                  <a:srgbClr val="FF0000"/>
                </a:solidFill>
              </a:rPr>
              <a:t> HV</a:t>
            </a:r>
            <a:r>
              <a:rPr lang="en-US" dirty="0" smtClean="0"/>
              <a:t> pads</a:t>
            </a:r>
            <a:endParaRPr lang="en-US" dirty="0"/>
          </a:p>
        </p:txBody>
      </p:sp>
      <p:cxnSp>
        <p:nvCxnSpPr>
          <p:cNvPr id="10" name="Straight Arrow Connector 9"/>
          <p:cNvCxnSpPr/>
          <p:nvPr/>
        </p:nvCxnSpPr>
        <p:spPr>
          <a:xfrm>
            <a:off x="4572000" y="1676400"/>
            <a:ext cx="762000"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4" name="TextBox 13"/>
          <p:cNvSpPr txBox="1"/>
          <p:nvPr/>
        </p:nvSpPr>
        <p:spPr>
          <a:xfrm>
            <a:off x="5410200" y="1447800"/>
            <a:ext cx="2306016" cy="369332"/>
          </a:xfrm>
          <a:prstGeom prst="rect">
            <a:avLst/>
          </a:prstGeom>
          <a:noFill/>
        </p:spPr>
        <p:txBody>
          <a:bodyPr wrap="none" rtlCol="0">
            <a:spAutoFit/>
          </a:bodyPr>
          <a:lstStyle/>
          <a:p>
            <a:r>
              <a:rPr lang="en-US" dirty="0" smtClean="0"/>
              <a:t>FIT protective resistors</a:t>
            </a:r>
            <a:endParaRPr lang="en-US" dirty="0"/>
          </a:p>
        </p:txBody>
      </p:sp>
    </p:spTree>
    <p:extLst>
      <p:ext uri="{BB962C8B-B14F-4D97-AF65-F5344CB8AC3E}">
        <p14:creationId xmlns:p14="http://schemas.microsoft.com/office/powerpoint/2010/main" val="215146768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10"/>
          <p:cNvSpPr txBox="1"/>
          <p:nvPr/>
        </p:nvSpPr>
        <p:spPr>
          <a:xfrm>
            <a:off x="0" y="3810000"/>
            <a:ext cx="9144000" cy="1754326"/>
          </a:xfrm>
          <a:prstGeom prst="rect">
            <a:avLst/>
          </a:prstGeom>
          <a:noFill/>
        </p:spPr>
        <p:txBody>
          <a:bodyPr wrap="square" rtlCol="0">
            <a:spAutoFit/>
          </a:bodyPr>
          <a:lstStyle/>
          <a:p>
            <a:r>
              <a:rPr lang="en-US" b="1" dirty="0" smtClean="0">
                <a:solidFill>
                  <a:srgbClr val="7030A0"/>
                </a:solidFill>
              </a:rPr>
              <a:t>-&gt; </a:t>
            </a:r>
            <a:r>
              <a:rPr lang="en-US" b="1" dirty="0" smtClean="0">
                <a:solidFill>
                  <a:srgbClr val="7030A0"/>
                </a:solidFill>
              </a:rPr>
              <a:t>Explain on mechanically assembling a chamber:</a:t>
            </a:r>
            <a:endParaRPr lang="en-US" dirty="0" smtClean="0"/>
          </a:p>
          <a:p>
            <a:r>
              <a:rPr lang="en-US" dirty="0" smtClean="0"/>
              <a:t>6. The gray pads, with a </a:t>
            </a:r>
            <a:r>
              <a:rPr lang="en-US" dirty="0" smtClean="0"/>
              <a:t>2 cm </a:t>
            </a:r>
            <a:r>
              <a:rPr lang="en-US" dirty="0" smtClean="0"/>
              <a:t>pitch, are mechanical holes on the foil. </a:t>
            </a:r>
            <a:r>
              <a:rPr lang="en-US" dirty="0" err="1" smtClean="0"/>
              <a:t>UVa</a:t>
            </a:r>
            <a:r>
              <a:rPr lang="en-US" dirty="0" smtClean="0"/>
              <a:t> can use them to close a chamber; FIT can use them to make a GEM stack for stretching. </a:t>
            </a:r>
          </a:p>
          <a:p>
            <a:r>
              <a:rPr lang="en-US" dirty="0" smtClean="0"/>
              <a:t>7. For FIT, we need to have square holes in the foil, to allow us put nuts in for stretching. The square holes must be siting in the same row of those mechanical holes. (note that FIT HV pads are also in the same row.)</a:t>
            </a:r>
            <a:endParaRPr lang="en-US" dirty="0"/>
          </a:p>
        </p:txBody>
      </p:sp>
      <p:sp>
        <p:nvSpPr>
          <p:cNvPr id="12" name="TextBox 11"/>
          <p:cNvSpPr txBox="1"/>
          <p:nvPr/>
        </p:nvSpPr>
        <p:spPr>
          <a:xfrm>
            <a:off x="0" y="0"/>
            <a:ext cx="4648200" cy="369332"/>
          </a:xfrm>
          <a:prstGeom prst="rect">
            <a:avLst/>
          </a:prstGeom>
          <a:noFill/>
        </p:spPr>
        <p:txBody>
          <a:bodyPr wrap="square" rtlCol="0">
            <a:spAutoFit/>
          </a:bodyPr>
          <a:lstStyle/>
          <a:p>
            <a:pPr marL="285750" indent="-285750">
              <a:buFont typeface="Wingdings" pitchFamily="2" charset="2"/>
              <a:buChar char="Ø"/>
            </a:pPr>
            <a:r>
              <a:rPr lang="en-US" altLang="zh-CN" b="1" dirty="0" smtClean="0"/>
              <a:t>A global view at the wide end.</a:t>
            </a:r>
            <a:endParaRPr lang="en-US" b="1" dirty="0"/>
          </a:p>
        </p:txBody>
      </p:sp>
      <p:sp>
        <p:nvSpPr>
          <p:cNvPr id="8" name="Slide Number Placeholder 3"/>
          <p:cNvSpPr>
            <a:spLocks noGrp="1"/>
          </p:cNvSpPr>
          <p:nvPr>
            <p:ph type="sldNum" sz="quarter" idx="12"/>
          </p:nvPr>
        </p:nvSpPr>
        <p:spPr>
          <a:xfrm>
            <a:off x="6553200" y="6356350"/>
            <a:ext cx="2133600" cy="365125"/>
          </a:xfrm>
        </p:spPr>
        <p:txBody>
          <a:bodyPr/>
          <a:lstStyle/>
          <a:p>
            <a:fld id="{B6F15528-21DE-4FAA-801E-634DDDAF4B2B}" type="slidenum">
              <a:rPr lang="en-US" smtClean="0"/>
              <a:pPr/>
              <a:t>4</a:t>
            </a:fld>
            <a:endParaRPr lang="en-US"/>
          </a:p>
        </p:txBody>
      </p:sp>
      <p:sp>
        <p:nvSpPr>
          <p:cNvPr id="10" name="TextBox 9"/>
          <p:cNvSpPr txBox="1"/>
          <p:nvPr/>
        </p:nvSpPr>
        <p:spPr>
          <a:xfrm>
            <a:off x="4038600" y="2526268"/>
            <a:ext cx="1905000" cy="369332"/>
          </a:xfrm>
          <a:prstGeom prst="rect">
            <a:avLst/>
          </a:prstGeom>
          <a:noFill/>
        </p:spPr>
        <p:txBody>
          <a:bodyPr wrap="square" rtlCol="0">
            <a:spAutoFit/>
          </a:bodyPr>
          <a:lstStyle/>
          <a:p>
            <a:r>
              <a:rPr lang="en-US" dirty="0" smtClean="0"/>
              <a:t>Center line</a:t>
            </a:r>
            <a:endParaRPr lang="en-US" dirty="0"/>
          </a:p>
        </p:txBody>
      </p:sp>
      <p:pic>
        <p:nvPicPr>
          <p:cNvPr id="13"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 y="428625"/>
            <a:ext cx="9144000" cy="20976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3" name="Straight Arrow Connector 2"/>
          <p:cNvCxnSpPr/>
          <p:nvPr/>
        </p:nvCxnSpPr>
        <p:spPr>
          <a:xfrm flipV="1">
            <a:off x="6781800" y="990600"/>
            <a:ext cx="228600" cy="1524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4" name="TextBox 3"/>
          <p:cNvSpPr txBox="1"/>
          <p:nvPr/>
        </p:nvSpPr>
        <p:spPr>
          <a:xfrm>
            <a:off x="7010400" y="762000"/>
            <a:ext cx="1816203" cy="369332"/>
          </a:xfrm>
          <a:prstGeom prst="rect">
            <a:avLst/>
          </a:prstGeom>
          <a:noFill/>
        </p:spPr>
        <p:txBody>
          <a:bodyPr wrap="none" rtlCol="0">
            <a:spAutoFit/>
          </a:bodyPr>
          <a:lstStyle/>
          <a:p>
            <a:r>
              <a:rPr lang="en-US" dirty="0" smtClean="0"/>
              <a:t>Mechanical holes</a:t>
            </a:r>
            <a:endParaRPr lang="en-US" dirty="0"/>
          </a:p>
        </p:txBody>
      </p:sp>
      <p:cxnSp>
        <p:nvCxnSpPr>
          <p:cNvPr id="14" name="Straight Arrow Connector 13"/>
          <p:cNvCxnSpPr/>
          <p:nvPr/>
        </p:nvCxnSpPr>
        <p:spPr>
          <a:xfrm flipV="1">
            <a:off x="1752600" y="428625"/>
            <a:ext cx="228600" cy="71437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5" name="TextBox 14"/>
          <p:cNvSpPr txBox="1"/>
          <p:nvPr/>
        </p:nvSpPr>
        <p:spPr>
          <a:xfrm>
            <a:off x="1981200" y="228600"/>
            <a:ext cx="4143891" cy="369332"/>
          </a:xfrm>
          <a:prstGeom prst="rect">
            <a:avLst/>
          </a:prstGeom>
          <a:noFill/>
        </p:spPr>
        <p:txBody>
          <a:bodyPr wrap="none" rtlCol="0">
            <a:spAutoFit/>
          </a:bodyPr>
          <a:lstStyle/>
          <a:p>
            <a:r>
              <a:rPr lang="en-US" dirty="0" smtClean="0"/>
              <a:t>Square mechanical holes for FIT stretching</a:t>
            </a:r>
            <a:endParaRPr lang="en-US" dirty="0"/>
          </a:p>
        </p:txBody>
      </p:sp>
    </p:spTree>
    <p:extLst>
      <p:ext uri="{BB962C8B-B14F-4D97-AF65-F5344CB8AC3E}">
        <p14:creationId xmlns:p14="http://schemas.microsoft.com/office/powerpoint/2010/main" val="122892150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5"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4267200"/>
            <a:ext cx="7620000" cy="25669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 name="TextBox 9"/>
          <p:cNvSpPr txBox="1"/>
          <p:nvPr/>
        </p:nvSpPr>
        <p:spPr>
          <a:xfrm>
            <a:off x="0" y="76200"/>
            <a:ext cx="1905000" cy="369332"/>
          </a:xfrm>
          <a:prstGeom prst="rect">
            <a:avLst/>
          </a:prstGeom>
          <a:noFill/>
        </p:spPr>
        <p:txBody>
          <a:bodyPr wrap="square" rtlCol="0">
            <a:spAutoFit/>
          </a:bodyPr>
          <a:lstStyle/>
          <a:p>
            <a:r>
              <a:rPr lang="en-US" dirty="0" smtClean="0"/>
              <a:t>The left part</a:t>
            </a:r>
            <a:endParaRPr lang="en-US" dirty="0"/>
          </a:p>
        </p:txBody>
      </p:sp>
      <p:sp>
        <p:nvSpPr>
          <p:cNvPr id="2" name="TextBox 1"/>
          <p:cNvSpPr txBox="1"/>
          <p:nvPr/>
        </p:nvSpPr>
        <p:spPr>
          <a:xfrm>
            <a:off x="0" y="3048000"/>
            <a:ext cx="5410200" cy="646331"/>
          </a:xfrm>
          <a:prstGeom prst="rect">
            <a:avLst/>
          </a:prstGeom>
          <a:noFill/>
        </p:spPr>
        <p:txBody>
          <a:bodyPr wrap="square" rtlCol="0">
            <a:spAutoFit/>
          </a:bodyPr>
          <a:lstStyle/>
          <a:p>
            <a:r>
              <a:rPr lang="en-US" dirty="0" smtClean="0"/>
              <a:t>Note that we have 4 horizontal sectors at lower end, the left 4 resistors are connected to those sectors.</a:t>
            </a:r>
            <a:endParaRPr lang="en-US" dirty="0"/>
          </a:p>
        </p:txBody>
      </p:sp>
      <p:sp>
        <p:nvSpPr>
          <p:cNvPr id="12" name="Slide Number Placeholder 3"/>
          <p:cNvSpPr>
            <a:spLocks noGrp="1"/>
          </p:cNvSpPr>
          <p:nvPr>
            <p:ph type="sldNum" sz="quarter" idx="12"/>
          </p:nvPr>
        </p:nvSpPr>
        <p:spPr>
          <a:xfrm>
            <a:off x="6553200" y="6356350"/>
            <a:ext cx="2133600" cy="365125"/>
          </a:xfrm>
        </p:spPr>
        <p:txBody>
          <a:bodyPr/>
          <a:lstStyle/>
          <a:p>
            <a:fld id="{B6F15528-21DE-4FAA-801E-634DDDAF4B2B}" type="slidenum">
              <a:rPr lang="en-US" smtClean="0"/>
              <a:pPr/>
              <a:t>5</a:t>
            </a:fld>
            <a:endParaRPr lang="en-US"/>
          </a:p>
        </p:txBody>
      </p:sp>
      <p:sp>
        <p:nvSpPr>
          <p:cNvPr id="15" name="TextBox 14"/>
          <p:cNvSpPr txBox="1"/>
          <p:nvPr/>
        </p:nvSpPr>
        <p:spPr>
          <a:xfrm>
            <a:off x="6934200" y="4916714"/>
            <a:ext cx="1981200" cy="923330"/>
          </a:xfrm>
          <a:prstGeom prst="rect">
            <a:avLst/>
          </a:prstGeom>
          <a:noFill/>
        </p:spPr>
        <p:txBody>
          <a:bodyPr wrap="square" rtlCol="0">
            <a:spAutoFit/>
          </a:bodyPr>
          <a:lstStyle/>
          <a:p>
            <a:r>
              <a:rPr lang="en-US" dirty="0" err="1" smtClean="0"/>
              <a:t>Vias</a:t>
            </a:r>
            <a:r>
              <a:rPr lang="en-US" dirty="0" smtClean="0"/>
              <a:t> needed</a:t>
            </a:r>
          </a:p>
          <a:p>
            <a:r>
              <a:rPr lang="en-US" dirty="0" smtClean="0"/>
              <a:t>(connect red trace to blue trace)</a:t>
            </a:r>
            <a:endParaRPr lang="en-US" dirty="0"/>
          </a:p>
        </p:txBody>
      </p:sp>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609600"/>
            <a:ext cx="9144000" cy="1943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Oval 2"/>
          <p:cNvSpPr/>
          <p:nvPr/>
        </p:nvSpPr>
        <p:spPr>
          <a:xfrm>
            <a:off x="6286500" y="5638800"/>
            <a:ext cx="228600" cy="457200"/>
          </a:xfrm>
          <a:prstGeom prst="ellipse">
            <a:avLst/>
          </a:prstGeom>
          <a:noFill/>
          <a:ln>
            <a:solidFill>
              <a:srgbClr val="F610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 name="Straight Arrow Connector 5"/>
          <p:cNvCxnSpPr>
            <a:endCxn id="15" idx="1"/>
          </p:cNvCxnSpPr>
          <p:nvPr/>
        </p:nvCxnSpPr>
        <p:spPr>
          <a:xfrm flipV="1">
            <a:off x="6515100" y="5378379"/>
            <a:ext cx="419100" cy="260421"/>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9581499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814388"/>
            <a:ext cx="9144000" cy="5229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3" name="Straight Arrow Connector 2"/>
          <p:cNvCxnSpPr/>
          <p:nvPr/>
        </p:nvCxnSpPr>
        <p:spPr>
          <a:xfrm>
            <a:off x="1371600" y="3657600"/>
            <a:ext cx="0" cy="685800"/>
          </a:xfrm>
          <a:prstGeom prst="straightConnector1">
            <a:avLst/>
          </a:prstGeom>
          <a:ln>
            <a:headEnd type="arrow"/>
            <a:tailEnd type="arrow"/>
          </a:ln>
        </p:spPr>
        <p:style>
          <a:lnRef idx="1">
            <a:schemeClr val="accent1"/>
          </a:lnRef>
          <a:fillRef idx="0">
            <a:schemeClr val="accent1"/>
          </a:fillRef>
          <a:effectRef idx="0">
            <a:schemeClr val="accent1"/>
          </a:effectRef>
          <a:fontRef idx="minor">
            <a:schemeClr val="tx1"/>
          </a:fontRef>
        </p:style>
      </p:cxnSp>
      <p:sp>
        <p:nvSpPr>
          <p:cNvPr id="9" name="TextBox 8"/>
          <p:cNvSpPr txBox="1"/>
          <p:nvPr/>
        </p:nvSpPr>
        <p:spPr>
          <a:xfrm>
            <a:off x="1447800" y="3810000"/>
            <a:ext cx="960519" cy="369332"/>
          </a:xfrm>
          <a:prstGeom prst="rect">
            <a:avLst/>
          </a:prstGeom>
          <a:noFill/>
        </p:spPr>
        <p:txBody>
          <a:bodyPr wrap="none" rtlCol="0">
            <a:spAutoFit/>
          </a:bodyPr>
          <a:lstStyle/>
          <a:p>
            <a:r>
              <a:rPr lang="en-US" dirty="0" smtClean="0"/>
              <a:t>~6.1mm</a:t>
            </a:r>
            <a:endParaRPr lang="en-US" dirty="0"/>
          </a:p>
        </p:txBody>
      </p:sp>
      <p:cxnSp>
        <p:nvCxnSpPr>
          <p:cNvPr id="16" name="Straight Arrow Connector 15"/>
          <p:cNvCxnSpPr/>
          <p:nvPr/>
        </p:nvCxnSpPr>
        <p:spPr>
          <a:xfrm>
            <a:off x="2514600" y="2057400"/>
            <a:ext cx="2057400" cy="0"/>
          </a:xfrm>
          <a:prstGeom prst="straightConnector1">
            <a:avLst/>
          </a:prstGeom>
          <a:ln>
            <a:headEnd type="arrow"/>
            <a:tailEnd type="arrow"/>
          </a:ln>
        </p:spPr>
        <p:style>
          <a:lnRef idx="1">
            <a:schemeClr val="accent1"/>
          </a:lnRef>
          <a:fillRef idx="0">
            <a:schemeClr val="accent1"/>
          </a:fillRef>
          <a:effectRef idx="0">
            <a:schemeClr val="accent1"/>
          </a:effectRef>
          <a:fontRef idx="minor">
            <a:schemeClr val="tx1"/>
          </a:fontRef>
        </p:style>
      </p:cxnSp>
      <p:sp>
        <p:nvSpPr>
          <p:cNvPr id="20" name="TextBox 19"/>
          <p:cNvSpPr txBox="1"/>
          <p:nvPr/>
        </p:nvSpPr>
        <p:spPr>
          <a:xfrm>
            <a:off x="3276600" y="1676400"/>
            <a:ext cx="787395" cy="369332"/>
          </a:xfrm>
          <a:prstGeom prst="rect">
            <a:avLst/>
          </a:prstGeom>
          <a:noFill/>
        </p:spPr>
        <p:txBody>
          <a:bodyPr wrap="none" rtlCol="0">
            <a:spAutoFit/>
          </a:bodyPr>
          <a:lstStyle/>
          <a:p>
            <a:r>
              <a:rPr lang="en-US" dirty="0" smtClean="0"/>
              <a:t>20mm</a:t>
            </a:r>
            <a:endParaRPr lang="en-US" dirty="0"/>
          </a:p>
        </p:txBody>
      </p:sp>
      <p:cxnSp>
        <p:nvCxnSpPr>
          <p:cNvPr id="22" name="Straight Arrow Connector 21"/>
          <p:cNvCxnSpPr/>
          <p:nvPr/>
        </p:nvCxnSpPr>
        <p:spPr>
          <a:xfrm>
            <a:off x="4800600" y="2233612"/>
            <a:ext cx="0" cy="357188"/>
          </a:xfrm>
          <a:prstGeom prst="straightConnector1">
            <a:avLst/>
          </a:prstGeom>
          <a:ln>
            <a:headEnd type="arrow"/>
            <a:tailEnd type="arrow"/>
          </a:ln>
        </p:spPr>
        <p:style>
          <a:lnRef idx="1">
            <a:schemeClr val="accent1"/>
          </a:lnRef>
          <a:fillRef idx="0">
            <a:schemeClr val="accent1"/>
          </a:fillRef>
          <a:effectRef idx="0">
            <a:schemeClr val="accent1"/>
          </a:effectRef>
          <a:fontRef idx="minor">
            <a:schemeClr val="tx1"/>
          </a:fontRef>
        </p:style>
      </p:cxnSp>
      <p:sp>
        <p:nvSpPr>
          <p:cNvPr id="26" name="TextBox 25"/>
          <p:cNvSpPr txBox="1"/>
          <p:nvPr/>
        </p:nvSpPr>
        <p:spPr>
          <a:xfrm>
            <a:off x="4816024" y="2286000"/>
            <a:ext cx="670376" cy="369332"/>
          </a:xfrm>
          <a:prstGeom prst="rect">
            <a:avLst/>
          </a:prstGeom>
          <a:noFill/>
        </p:spPr>
        <p:txBody>
          <a:bodyPr wrap="none" rtlCol="0">
            <a:spAutoFit/>
          </a:bodyPr>
          <a:lstStyle/>
          <a:p>
            <a:r>
              <a:rPr lang="en-US" dirty="0" smtClean="0"/>
              <a:t>3mm</a:t>
            </a:r>
            <a:endParaRPr lang="en-US" dirty="0"/>
          </a:p>
        </p:txBody>
      </p:sp>
      <p:cxnSp>
        <p:nvCxnSpPr>
          <p:cNvPr id="27" name="Straight Arrow Connector 26"/>
          <p:cNvCxnSpPr/>
          <p:nvPr/>
        </p:nvCxnSpPr>
        <p:spPr>
          <a:xfrm>
            <a:off x="1905000" y="2209800"/>
            <a:ext cx="381000" cy="0"/>
          </a:xfrm>
          <a:prstGeom prst="straightConnector1">
            <a:avLst/>
          </a:prstGeom>
          <a:ln>
            <a:headEnd type="arrow"/>
            <a:tailEnd type="arrow"/>
          </a:ln>
        </p:spPr>
        <p:style>
          <a:lnRef idx="1">
            <a:schemeClr val="accent1"/>
          </a:lnRef>
          <a:fillRef idx="0">
            <a:schemeClr val="accent1"/>
          </a:fillRef>
          <a:effectRef idx="0">
            <a:schemeClr val="accent1"/>
          </a:effectRef>
          <a:fontRef idx="minor">
            <a:schemeClr val="tx1"/>
          </a:fontRef>
        </p:style>
      </p:cxnSp>
      <p:sp>
        <p:nvSpPr>
          <p:cNvPr id="29" name="TextBox 28"/>
          <p:cNvSpPr txBox="1"/>
          <p:nvPr/>
        </p:nvSpPr>
        <p:spPr>
          <a:xfrm>
            <a:off x="1760312" y="1840468"/>
            <a:ext cx="670376" cy="369332"/>
          </a:xfrm>
          <a:prstGeom prst="rect">
            <a:avLst/>
          </a:prstGeom>
          <a:noFill/>
        </p:spPr>
        <p:txBody>
          <a:bodyPr wrap="none" rtlCol="0">
            <a:spAutoFit/>
          </a:bodyPr>
          <a:lstStyle/>
          <a:p>
            <a:r>
              <a:rPr lang="en-US" dirty="0" smtClean="0"/>
              <a:t>3mm</a:t>
            </a:r>
            <a:endParaRPr lang="en-US" dirty="0"/>
          </a:p>
        </p:txBody>
      </p:sp>
      <p:cxnSp>
        <p:nvCxnSpPr>
          <p:cNvPr id="30" name="Straight Arrow Connector 29"/>
          <p:cNvCxnSpPr/>
          <p:nvPr/>
        </p:nvCxnSpPr>
        <p:spPr>
          <a:xfrm>
            <a:off x="5791200" y="2819400"/>
            <a:ext cx="0" cy="838200"/>
          </a:xfrm>
          <a:prstGeom prst="straightConnector1">
            <a:avLst/>
          </a:prstGeom>
          <a:ln>
            <a:headEnd type="arrow"/>
            <a:tailEnd type="arrow"/>
          </a:ln>
        </p:spPr>
        <p:style>
          <a:lnRef idx="1">
            <a:schemeClr val="accent1"/>
          </a:lnRef>
          <a:fillRef idx="0">
            <a:schemeClr val="accent1"/>
          </a:fillRef>
          <a:effectRef idx="0">
            <a:schemeClr val="accent1"/>
          </a:effectRef>
          <a:fontRef idx="minor">
            <a:schemeClr val="tx1"/>
          </a:fontRef>
        </p:style>
      </p:cxnSp>
      <p:sp>
        <p:nvSpPr>
          <p:cNvPr id="32" name="TextBox 31"/>
          <p:cNvSpPr txBox="1"/>
          <p:nvPr/>
        </p:nvSpPr>
        <p:spPr>
          <a:xfrm>
            <a:off x="5882824" y="3059668"/>
            <a:ext cx="845103" cy="369332"/>
          </a:xfrm>
          <a:prstGeom prst="rect">
            <a:avLst/>
          </a:prstGeom>
          <a:noFill/>
        </p:spPr>
        <p:txBody>
          <a:bodyPr wrap="none" rtlCol="0">
            <a:spAutoFit/>
          </a:bodyPr>
          <a:lstStyle/>
          <a:p>
            <a:r>
              <a:rPr lang="en-US" dirty="0" smtClean="0"/>
              <a:t>5.8mm</a:t>
            </a:r>
            <a:endParaRPr lang="en-US" dirty="0"/>
          </a:p>
        </p:txBody>
      </p:sp>
      <p:cxnSp>
        <p:nvCxnSpPr>
          <p:cNvPr id="33" name="Straight Arrow Connector 32"/>
          <p:cNvCxnSpPr/>
          <p:nvPr/>
        </p:nvCxnSpPr>
        <p:spPr>
          <a:xfrm flipV="1">
            <a:off x="6324600" y="1143000"/>
            <a:ext cx="0" cy="1207532"/>
          </a:xfrm>
          <a:prstGeom prst="straightConnector1">
            <a:avLst/>
          </a:prstGeom>
          <a:ln>
            <a:headEnd type="arrow"/>
            <a:tailEnd type="arrow"/>
          </a:ln>
        </p:spPr>
        <p:style>
          <a:lnRef idx="1">
            <a:schemeClr val="accent1"/>
          </a:lnRef>
          <a:fillRef idx="0">
            <a:schemeClr val="accent1"/>
          </a:fillRef>
          <a:effectRef idx="0">
            <a:schemeClr val="accent1"/>
          </a:effectRef>
          <a:fontRef idx="minor">
            <a:schemeClr val="tx1"/>
          </a:fontRef>
        </p:style>
      </p:cxnSp>
      <p:sp>
        <p:nvSpPr>
          <p:cNvPr id="35" name="TextBox 34"/>
          <p:cNvSpPr txBox="1"/>
          <p:nvPr/>
        </p:nvSpPr>
        <p:spPr>
          <a:xfrm>
            <a:off x="5578024" y="1524000"/>
            <a:ext cx="845103" cy="369332"/>
          </a:xfrm>
          <a:prstGeom prst="rect">
            <a:avLst/>
          </a:prstGeom>
          <a:noFill/>
        </p:spPr>
        <p:txBody>
          <a:bodyPr wrap="none" rtlCol="0">
            <a:spAutoFit/>
          </a:bodyPr>
          <a:lstStyle/>
          <a:p>
            <a:r>
              <a:rPr lang="en-US" dirty="0" smtClean="0"/>
              <a:t>9.5mm</a:t>
            </a:r>
            <a:endParaRPr lang="en-US" dirty="0"/>
          </a:p>
        </p:txBody>
      </p:sp>
      <p:sp>
        <p:nvSpPr>
          <p:cNvPr id="36" name="TextBox 35"/>
          <p:cNvSpPr txBox="1"/>
          <p:nvPr/>
        </p:nvSpPr>
        <p:spPr>
          <a:xfrm>
            <a:off x="7102024" y="1002268"/>
            <a:ext cx="670376" cy="369332"/>
          </a:xfrm>
          <a:prstGeom prst="rect">
            <a:avLst/>
          </a:prstGeom>
          <a:noFill/>
        </p:spPr>
        <p:txBody>
          <a:bodyPr wrap="none" rtlCol="0">
            <a:spAutoFit/>
          </a:bodyPr>
          <a:lstStyle/>
          <a:p>
            <a:r>
              <a:rPr lang="en-US" dirty="0" smtClean="0"/>
              <a:t>3mm</a:t>
            </a:r>
            <a:endParaRPr lang="en-US" dirty="0"/>
          </a:p>
        </p:txBody>
      </p:sp>
      <p:cxnSp>
        <p:nvCxnSpPr>
          <p:cNvPr id="37" name="Straight Arrow Connector 36"/>
          <p:cNvCxnSpPr/>
          <p:nvPr/>
        </p:nvCxnSpPr>
        <p:spPr>
          <a:xfrm>
            <a:off x="7086600" y="1014412"/>
            <a:ext cx="0" cy="357188"/>
          </a:xfrm>
          <a:prstGeom prst="straightConnector1">
            <a:avLst/>
          </a:prstGeom>
          <a:ln>
            <a:headEnd type="arrow"/>
            <a:tailEnd type="arrow"/>
          </a:ln>
        </p:spPr>
        <p:style>
          <a:lnRef idx="1">
            <a:schemeClr val="accent1"/>
          </a:lnRef>
          <a:fillRef idx="0">
            <a:schemeClr val="accent1"/>
          </a:fillRef>
          <a:effectRef idx="0">
            <a:schemeClr val="accent1"/>
          </a:effectRef>
          <a:fontRef idx="minor">
            <a:schemeClr val="tx1"/>
          </a:fontRef>
        </p:style>
      </p:cxnSp>
      <p:sp>
        <p:nvSpPr>
          <p:cNvPr id="34" name="TextBox 33"/>
          <p:cNvSpPr txBox="1"/>
          <p:nvPr/>
        </p:nvSpPr>
        <p:spPr>
          <a:xfrm>
            <a:off x="0" y="6400800"/>
            <a:ext cx="9144000" cy="369332"/>
          </a:xfrm>
          <a:prstGeom prst="rect">
            <a:avLst/>
          </a:prstGeom>
          <a:noFill/>
        </p:spPr>
        <p:txBody>
          <a:bodyPr wrap="square" rtlCol="0">
            <a:spAutoFit/>
          </a:bodyPr>
          <a:lstStyle/>
          <a:p>
            <a:r>
              <a:rPr lang="en-US" b="1" dirty="0" smtClean="0">
                <a:solidFill>
                  <a:srgbClr val="F610D5"/>
                </a:solidFill>
              </a:rPr>
              <a:t>Dimensions. Need to optimize, especially along the R direction.</a:t>
            </a:r>
            <a:endParaRPr lang="en-US" b="1" dirty="0">
              <a:solidFill>
                <a:srgbClr val="F610D5"/>
              </a:solidFill>
            </a:endParaRPr>
          </a:p>
        </p:txBody>
      </p:sp>
      <p:sp>
        <p:nvSpPr>
          <p:cNvPr id="38" name="TextBox 37"/>
          <p:cNvSpPr txBox="1"/>
          <p:nvPr/>
        </p:nvSpPr>
        <p:spPr>
          <a:xfrm>
            <a:off x="0" y="392668"/>
            <a:ext cx="2319930" cy="369332"/>
          </a:xfrm>
          <a:prstGeom prst="rect">
            <a:avLst/>
          </a:prstGeom>
          <a:noFill/>
        </p:spPr>
        <p:txBody>
          <a:bodyPr wrap="none" rtlCol="0">
            <a:spAutoFit/>
          </a:bodyPr>
          <a:lstStyle/>
          <a:p>
            <a:r>
              <a:rPr lang="en-US" dirty="0" smtClean="0"/>
              <a:t>All trace width: 0.2mm</a:t>
            </a:r>
            <a:endParaRPr lang="en-US" dirty="0"/>
          </a:p>
        </p:txBody>
      </p:sp>
      <p:cxnSp>
        <p:nvCxnSpPr>
          <p:cNvPr id="40" name="Straight Arrow Connector 39"/>
          <p:cNvCxnSpPr/>
          <p:nvPr/>
        </p:nvCxnSpPr>
        <p:spPr>
          <a:xfrm flipV="1">
            <a:off x="3412035" y="4255532"/>
            <a:ext cx="321765" cy="16406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41" name="TextBox 40"/>
          <p:cNvSpPr txBox="1"/>
          <p:nvPr/>
        </p:nvSpPr>
        <p:spPr>
          <a:xfrm>
            <a:off x="3806861" y="3994666"/>
            <a:ext cx="2136739" cy="369332"/>
          </a:xfrm>
          <a:prstGeom prst="rect">
            <a:avLst/>
          </a:prstGeom>
          <a:noFill/>
        </p:spPr>
        <p:txBody>
          <a:bodyPr wrap="none" rtlCol="0">
            <a:spAutoFit/>
          </a:bodyPr>
          <a:lstStyle/>
          <a:p>
            <a:r>
              <a:rPr lang="en-US" dirty="0" smtClean="0"/>
              <a:t>Copper edge of a foil</a:t>
            </a:r>
            <a:endParaRPr lang="en-US" dirty="0"/>
          </a:p>
        </p:txBody>
      </p:sp>
      <p:sp>
        <p:nvSpPr>
          <p:cNvPr id="44" name="Slide Number Placeholder 3"/>
          <p:cNvSpPr>
            <a:spLocks noGrp="1"/>
          </p:cNvSpPr>
          <p:nvPr>
            <p:ph type="sldNum" sz="quarter" idx="12"/>
          </p:nvPr>
        </p:nvSpPr>
        <p:spPr>
          <a:xfrm>
            <a:off x="6553200" y="6356350"/>
            <a:ext cx="2133600" cy="365125"/>
          </a:xfrm>
        </p:spPr>
        <p:txBody>
          <a:bodyPr/>
          <a:lstStyle/>
          <a:p>
            <a:fld id="{B6F15528-21DE-4FAA-801E-634DDDAF4B2B}" type="slidenum">
              <a:rPr lang="en-US" smtClean="0"/>
              <a:pPr/>
              <a:t>6</a:t>
            </a:fld>
            <a:endParaRPr lang="en-US"/>
          </a:p>
        </p:txBody>
      </p:sp>
      <p:cxnSp>
        <p:nvCxnSpPr>
          <p:cNvPr id="7" name="Straight Arrow Connector 6"/>
          <p:cNvCxnSpPr/>
          <p:nvPr/>
        </p:nvCxnSpPr>
        <p:spPr>
          <a:xfrm>
            <a:off x="1447800" y="2590800"/>
            <a:ext cx="0" cy="228600"/>
          </a:xfrm>
          <a:prstGeom prst="straightConnector1">
            <a:avLst/>
          </a:prstGeom>
          <a:ln>
            <a:headEnd type="arrow"/>
            <a:tailEnd type="arrow"/>
          </a:ln>
        </p:spPr>
        <p:style>
          <a:lnRef idx="1">
            <a:schemeClr val="accent1"/>
          </a:lnRef>
          <a:fillRef idx="0">
            <a:schemeClr val="accent1"/>
          </a:fillRef>
          <a:effectRef idx="0">
            <a:schemeClr val="accent1"/>
          </a:effectRef>
          <a:fontRef idx="minor">
            <a:schemeClr val="tx1"/>
          </a:fontRef>
        </p:style>
      </p:cxnSp>
      <p:sp>
        <p:nvSpPr>
          <p:cNvPr id="8" name="TextBox 7"/>
          <p:cNvSpPr txBox="1"/>
          <p:nvPr/>
        </p:nvSpPr>
        <p:spPr>
          <a:xfrm>
            <a:off x="914400" y="2754868"/>
            <a:ext cx="845103" cy="369332"/>
          </a:xfrm>
          <a:prstGeom prst="rect">
            <a:avLst/>
          </a:prstGeom>
          <a:noFill/>
        </p:spPr>
        <p:txBody>
          <a:bodyPr wrap="none" rtlCol="0">
            <a:spAutoFit/>
          </a:bodyPr>
          <a:lstStyle/>
          <a:p>
            <a:r>
              <a:rPr lang="en-US" dirty="0" smtClean="0"/>
              <a:t>1.8mm</a:t>
            </a:r>
            <a:endParaRPr lang="en-US" dirty="0"/>
          </a:p>
        </p:txBody>
      </p:sp>
    </p:spTree>
    <p:extLst>
      <p:ext uri="{BB962C8B-B14F-4D97-AF65-F5344CB8AC3E}">
        <p14:creationId xmlns:p14="http://schemas.microsoft.com/office/powerpoint/2010/main" val="101459778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 y="919163"/>
            <a:ext cx="9067800" cy="5019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6" name="Straight Arrow Connector 5"/>
          <p:cNvCxnSpPr/>
          <p:nvPr/>
        </p:nvCxnSpPr>
        <p:spPr>
          <a:xfrm>
            <a:off x="2667000" y="4084320"/>
            <a:ext cx="0" cy="335280"/>
          </a:xfrm>
          <a:prstGeom prst="straightConnector1">
            <a:avLst/>
          </a:prstGeom>
          <a:ln>
            <a:headEnd type="arrow"/>
            <a:tailEnd type="arrow"/>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flipH="1">
            <a:off x="2590800" y="4114800"/>
            <a:ext cx="11430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flipH="1">
            <a:off x="2667000" y="4419600"/>
            <a:ext cx="609600" cy="0"/>
          </a:xfrm>
          <a:prstGeom prst="line">
            <a:avLst/>
          </a:prstGeom>
        </p:spPr>
        <p:style>
          <a:lnRef idx="1">
            <a:schemeClr val="accent1"/>
          </a:lnRef>
          <a:fillRef idx="0">
            <a:schemeClr val="accent1"/>
          </a:fillRef>
          <a:effectRef idx="0">
            <a:schemeClr val="accent1"/>
          </a:effectRef>
          <a:fontRef idx="minor">
            <a:schemeClr val="tx1"/>
          </a:fontRef>
        </p:style>
      </p:cxnSp>
      <p:sp>
        <p:nvSpPr>
          <p:cNvPr id="15" name="TextBox 14"/>
          <p:cNvSpPr txBox="1"/>
          <p:nvPr/>
        </p:nvSpPr>
        <p:spPr>
          <a:xfrm>
            <a:off x="1676400" y="4050268"/>
            <a:ext cx="845103" cy="369332"/>
          </a:xfrm>
          <a:prstGeom prst="rect">
            <a:avLst/>
          </a:prstGeom>
          <a:noFill/>
        </p:spPr>
        <p:txBody>
          <a:bodyPr wrap="none" rtlCol="0">
            <a:spAutoFit/>
          </a:bodyPr>
          <a:lstStyle/>
          <a:p>
            <a:r>
              <a:rPr lang="en-US" dirty="0" smtClean="0"/>
              <a:t>2.5mm</a:t>
            </a:r>
            <a:endParaRPr lang="en-US" dirty="0"/>
          </a:p>
        </p:txBody>
      </p:sp>
      <p:sp>
        <p:nvSpPr>
          <p:cNvPr id="17" name="TextBox 16"/>
          <p:cNvSpPr txBox="1"/>
          <p:nvPr/>
        </p:nvSpPr>
        <p:spPr>
          <a:xfrm>
            <a:off x="0" y="6400800"/>
            <a:ext cx="9144000" cy="369332"/>
          </a:xfrm>
          <a:prstGeom prst="rect">
            <a:avLst/>
          </a:prstGeom>
          <a:noFill/>
        </p:spPr>
        <p:txBody>
          <a:bodyPr wrap="square" rtlCol="0">
            <a:spAutoFit/>
          </a:bodyPr>
          <a:lstStyle/>
          <a:p>
            <a:r>
              <a:rPr lang="en-US" b="1" dirty="0" smtClean="0">
                <a:solidFill>
                  <a:srgbClr val="F610D5"/>
                </a:solidFill>
              </a:rPr>
              <a:t>Dimensions. Need to optimize, especially along the R direction.</a:t>
            </a:r>
            <a:endParaRPr lang="en-US" b="1" dirty="0">
              <a:solidFill>
                <a:srgbClr val="F610D5"/>
              </a:solidFill>
            </a:endParaRPr>
          </a:p>
        </p:txBody>
      </p:sp>
      <p:sp>
        <p:nvSpPr>
          <p:cNvPr id="18" name="Slide Number Placeholder 3"/>
          <p:cNvSpPr>
            <a:spLocks noGrp="1"/>
          </p:cNvSpPr>
          <p:nvPr>
            <p:ph type="sldNum" sz="quarter" idx="12"/>
          </p:nvPr>
        </p:nvSpPr>
        <p:spPr>
          <a:xfrm>
            <a:off x="6553200" y="6356350"/>
            <a:ext cx="2133600" cy="365125"/>
          </a:xfrm>
        </p:spPr>
        <p:txBody>
          <a:bodyPr/>
          <a:lstStyle/>
          <a:p>
            <a:fld id="{B6F15528-21DE-4FAA-801E-634DDDAF4B2B}" type="slidenum">
              <a:rPr lang="en-US" smtClean="0"/>
              <a:pPr/>
              <a:t>7</a:t>
            </a:fld>
            <a:endParaRPr lang="en-US"/>
          </a:p>
        </p:txBody>
      </p:sp>
      <p:sp>
        <p:nvSpPr>
          <p:cNvPr id="16" name="TextBox 15"/>
          <p:cNvSpPr txBox="1"/>
          <p:nvPr/>
        </p:nvSpPr>
        <p:spPr>
          <a:xfrm>
            <a:off x="609600" y="87002"/>
            <a:ext cx="8305800" cy="369332"/>
          </a:xfrm>
          <a:prstGeom prst="rect">
            <a:avLst/>
          </a:prstGeom>
          <a:noFill/>
        </p:spPr>
        <p:txBody>
          <a:bodyPr wrap="square" rtlCol="0">
            <a:spAutoFit/>
          </a:bodyPr>
          <a:lstStyle/>
          <a:p>
            <a:r>
              <a:rPr lang="en-US" dirty="0" smtClean="0"/>
              <a:t>Just pay a little attention to that corner (will be the same at the right side of foil) </a:t>
            </a:r>
            <a:endParaRPr lang="en-US" dirty="0"/>
          </a:p>
        </p:txBody>
      </p:sp>
      <p:cxnSp>
        <p:nvCxnSpPr>
          <p:cNvPr id="22" name="Straight Arrow Connector 21"/>
          <p:cNvCxnSpPr/>
          <p:nvPr/>
        </p:nvCxnSpPr>
        <p:spPr>
          <a:xfrm>
            <a:off x="2667000" y="4038600"/>
            <a:ext cx="419100" cy="0"/>
          </a:xfrm>
          <a:prstGeom prst="straightConnector1">
            <a:avLst/>
          </a:prstGeom>
          <a:ln>
            <a:headEnd type="arrow"/>
            <a:tailEnd type="arrow"/>
          </a:ln>
        </p:spPr>
        <p:style>
          <a:lnRef idx="1">
            <a:schemeClr val="accent1"/>
          </a:lnRef>
          <a:fillRef idx="0">
            <a:schemeClr val="accent1"/>
          </a:fillRef>
          <a:effectRef idx="0">
            <a:schemeClr val="accent1"/>
          </a:effectRef>
          <a:fontRef idx="minor">
            <a:schemeClr val="tx1"/>
          </a:fontRef>
        </p:style>
      </p:cxnSp>
      <p:cxnSp>
        <p:nvCxnSpPr>
          <p:cNvPr id="25" name="Straight Arrow Connector 24"/>
          <p:cNvCxnSpPr/>
          <p:nvPr/>
        </p:nvCxnSpPr>
        <p:spPr>
          <a:xfrm flipV="1">
            <a:off x="1295400" y="4762500"/>
            <a:ext cx="1905000" cy="495300"/>
          </a:xfrm>
          <a:prstGeom prst="straightConnector1">
            <a:avLst/>
          </a:prstGeom>
          <a:ln>
            <a:headEnd type="arrow"/>
            <a:tailEnd type="arrow"/>
          </a:ln>
        </p:spPr>
        <p:style>
          <a:lnRef idx="1">
            <a:schemeClr val="accent1"/>
          </a:lnRef>
          <a:fillRef idx="0">
            <a:schemeClr val="accent1"/>
          </a:fillRef>
          <a:effectRef idx="0">
            <a:schemeClr val="accent1"/>
          </a:effectRef>
          <a:fontRef idx="minor">
            <a:schemeClr val="tx1"/>
          </a:fontRef>
        </p:style>
      </p:cxnSp>
      <p:sp>
        <p:nvSpPr>
          <p:cNvPr id="26" name="TextBox 25"/>
          <p:cNvSpPr txBox="1"/>
          <p:nvPr/>
        </p:nvSpPr>
        <p:spPr>
          <a:xfrm>
            <a:off x="1447800" y="4583668"/>
            <a:ext cx="787395" cy="369332"/>
          </a:xfrm>
          <a:prstGeom prst="rect">
            <a:avLst/>
          </a:prstGeom>
          <a:noFill/>
        </p:spPr>
        <p:txBody>
          <a:bodyPr wrap="none" rtlCol="0">
            <a:spAutoFit/>
          </a:bodyPr>
          <a:lstStyle/>
          <a:p>
            <a:r>
              <a:rPr lang="en-US" dirty="0" smtClean="0"/>
              <a:t>15mm</a:t>
            </a:r>
            <a:endParaRPr lang="en-US" dirty="0"/>
          </a:p>
        </p:txBody>
      </p:sp>
    </p:spTree>
    <p:extLst>
      <p:ext uri="{BB962C8B-B14F-4D97-AF65-F5344CB8AC3E}">
        <p14:creationId xmlns:p14="http://schemas.microsoft.com/office/powerpoint/2010/main" val="29425403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B6F15528-21DE-4FAA-801E-634DDDAF4B2B}" type="slidenum">
              <a:rPr lang="en-US" smtClean="0"/>
              <a:pPr/>
              <a:t>8</a:t>
            </a:fld>
            <a:endParaRPr lang="en-US"/>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2400" y="457199"/>
            <a:ext cx="5029200" cy="46349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TextBox 4"/>
          <p:cNvSpPr txBox="1"/>
          <p:nvPr/>
        </p:nvSpPr>
        <p:spPr>
          <a:xfrm>
            <a:off x="457200" y="152400"/>
            <a:ext cx="6477000" cy="369332"/>
          </a:xfrm>
          <a:prstGeom prst="rect">
            <a:avLst/>
          </a:prstGeom>
          <a:noFill/>
        </p:spPr>
        <p:txBody>
          <a:bodyPr wrap="square" rtlCol="0">
            <a:spAutoFit/>
          </a:bodyPr>
          <a:lstStyle/>
          <a:p>
            <a:r>
              <a:rPr lang="en-US" dirty="0"/>
              <a:t>ref.: High Voltage Engineering - J R LUCAS, </a:t>
            </a:r>
            <a:r>
              <a:rPr lang="en-US" dirty="0" smtClean="0"/>
              <a:t>2001 (Chapter 1) </a:t>
            </a:r>
            <a:endParaRPr lang="en-US" dirty="0"/>
          </a:p>
        </p:txBody>
      </p:sp>
      <p:sp>
        <p:nvSpPr>
          <p:cNvPr id="6" name="TextBox 5"/>
          <p:cNvSpPr txBox="1"/>
          <p:nvPr/>
        </p:nvSpPr>
        <p:spPr>
          <a:xfrm>
            <a:off x="4648200" y="914400"/>
            <a:ext cx="4495800" cy="3416320"/>
          </a:xfrm>
          <a:prstGeom prst="rect">
            <a:avLst/>
          </a:prstGeom>
          <a:noFill/>
        </p:spPr>
        <p:txBody>
          <a:bodyPr wrap="square" rtlCol="0">
            <a:spAutoFit/>
          </a:bodyPr>
          <a:lstStyle/>
          <a:p>
            <a:r>
              <a:rPr lang="en-US" dirty="0" smtClean="0"/>
              <a:t>Breakdown voltages for </a:t>
            </a:r>
            <a:r>
              <a:rPr lang="en-US" dirty="0" err="1" smtClean="0"/>
              <a:t>Ar</a:t>
            </a:r>
            <a:r>
              <a:rPr lang="en-US" dirty="0" smtClean="0"/>
              <a:t> and CO2:</a:t>
            </a:r>
          </a:p>
          <a:p>
            <a:endParaRPr lang="en-US" dirty="0"/>
          </a:p>
          <a:p>
            <a:r>
              <a:rPr lang="en-US" dirty="0" err="1" smtClean="0">
                <a:solidFill>
                  <a:srgbClr val="FF0000"/>
                </a:solidFill>
              </a:rPr>
              <a:t>Ar</a:t>
            </a:r>
            <a:r>
              <a:rPr lang="en-US" dirty="0" smtClean="0"/>
              <a:t>: 0.9 </a:t>
            </a:r>
            <a:r>
              <a:rPr lang="en-US" dirty="0" err="1" smtClean="0"/>
              <a:t>torr</a:t>
            </a:r>
            <a:r>
              <a:rPr lang="en-US" dirty="0" smtClean="0"/>
              <a:t> cm = 0.9*0.001358*10 </a:t>
            </a:r>
            <a:r>
              <a:rPr lang="en-US" dirty="0" err="1" smtClean="0"/>
              <a:t>atm</a:t>
            </a:r>
            <a:r>
              <a:rPr lang="en-US" dirty="0" smtClean="0"/>
              <a:t> mm</a:t>
            </a:r>
          </a:p>
          <a:p>
            <a:r>
              <a:rPr lang="en-US" dirty="0"/>
              <a:t> </a:t>
            </a:r>
            <a:r>
              <a:rPr lang="en-US" dirty="0" smtClean="0"/>
              <a:t>     =0.01222 </a:t>
            </a:r>
            <a:r>
              <a:rPr lang="en-US" dirty="0" err="1" smtClean="0"/>
              <a:t>atm</a:t>
            </a:r>
            <a:r>
              <a:rPr lang="en-US" dirty="0" smtClean="0"/>
              <a:t> mm</a:t>
            </a:r>
          </a:p>
          <a:p>
            <a:r>
              <a:rPr lang="en-US" dirty="0"/>
              <a:t> </a:t>
            </a:r>
            <a:r>
              <a:rPr lang="en-US" dirty="0" smtClean="0"/>
              <a:t>     at 1 </a:t>
            </a:r>
            <a:r>
              <a:rPr lang="en-US" dirty="0" err="1" smtClean="0"/>
              <a:t>atm</a:t>
            </a:r>
            <a:r>
              <a:rPr lang="en-US" dirty="0" smtClean="0"/>
              <a:t>, it is 137/0.01222 = ~</a:t>
            </a:r>
            <a:r>
              <a:rPr lang="en-US" dirty="0" smtClean="0">
                <a:solidFill>
                  <a:srgbClr val="FF0000"/>
                </a:solidFill>
              </a:rPr>
              <a:t>11211 V/mm</a:t>
            </a:r>
          </a:p>
          <a:p>
            <a:endParaRPr lang="en-US" dirty="0"/>
          </a:p>
          <a:p>
            <a:r>
              <a:rPr lang="en-US" dirty="0" smtClean="0"/>
              <a:t>      -&gt; breakdown happens at ~1100 V for a 0.1mm gap.</a:t>
            </a:r>
          </a:p>
          <a:p>
            <a:endParaRPr lang="en-US" dirty="0"/>
          </a:p>
          <a:p>
            <a:r>
              <a:rPr lang="en-US" dirty="0" smtClean="0">
                <a:solidFill>
                  <a:srgbClr val="FF0000"/>
                </a:solidFill>
              </a:rPr>
              <a:t>CO2</a:t>
            </a:r>
            <a:r>
              <a:rPr lang="en-US" dirty="0" smtClean="0"/>
              <a:t>: 420/(0.51*0.001358*10)=</a:t>
            </a:r>
            <a:r>
              <a:rPr lang="en-US" dirty="0" smtClean="0">
                <a:solidFill>
                  <a:srgbClr val="FF0000"/>
                </a:solidFill>
              </a:rPr>
              <a:t>60642V/mm</a:t>
            </a:r>
          </a:p>
          <a:p>
            <a:r>
              <a:rPr lang="en-US" dirty="0"/>
              <a:t> </a:t>
            </a:r>
            <a:r>
              <a:rPr lang="en-US" dirty="0" smtClean="0"/>
              <a:t>   -&gt; breakdown happens at </a:t>
            </a:r>
            <a:r>
              <a:rPr lang="en-US" altLang="zh-CN" dirty="0" smtClean="0"/>
              <a:t>6064V for a 0.1mm gap.</a:t>
            </a:r>
            <a:endParaRPr lang="en-US" dirty="0"/>
          </a:p>
        </p:txBody>
      </p:sp>
      <p:sp>
        <p:nvSpPr>
          <p:cNvPr id="2" name="Rectangle 1"/>
          <p:cNvSpPr/>
          <p:nvPr/>
        </p:nvSpPr>
        <p:spPr>
          <a:xfrm>
            <a:off x="609600" y="1524000"/>
            <a:ext cx="3657600" cy="30480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p:nvSpPr>
        <p:spPr>
          <a:xfrm>
            <a:off x="609600" y="2590800"/>
            <a:ext cx="3657600" cy="30480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11072590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400175"/>
            <a:ext cx="9144000" cy="5229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Slide Number Placeholder 3"/>
          <p:cNvSpPr>
            <a:spLocks noGrp="1"/>
          </p:cNvSpPr>
          <p:nvPr>
            <p:ph type="sldNum" sz="quarter" idx="12"/>
          </p:nvPr>
        </p:nvSpPr>
        <p:spPr/>
        <p:txBody>
          <a:bodyPr/>
          <a:lstStyle/>
          <a:p>
            <a:fld id="{B6F15528-21DE-4FAA-801E-634DDDAF4B2B}" type="slidenum">
              <a:rPr lang="en-US" smtClean="0"/>
              <a:pPr/>
              <a:t>9</a:t>
            </a:fld>
            <a:endParaRPr lang="en-US"/>
          </a:p>
        </p:txBody>
      </p:sp>
      <p:sp>
        <p:nvSpPr>
          <p:cNvPr id="5" name="TextBox 4"/>
          <p:cNvSpPr txBox="1"/>
          <p:nvPr/>
        </p:nvSpPr>
        <p:spPr>
          <a:xfrm>
            <a:off x="685800" y="1119187"/>
            <a:ext cx="1386918" cy="369332"/>
          </a:xfrm>
          <a:prstGeom prst="rect">
            <a:avLst/>
          </a:prstGeom>
          <a:noFill/>
        </p:spPr>
        <p:txBody>
          <a:bodyPr wrap="none" rtlCol="0">
            <a:spAutoFit/>
          </a:bodyPr>
          <a:lstStyle/>
          <a:p>
            <a:r>
              <a:rPr lang="en-US" dirty="0" err="1" smtClean="0">
                <a:solidFill>
                  <a:srgbClr val="F610D5"/>
                </a:solidFill>
              </a:rPr>
              <a:t>UVa</a:t>
            </a:r>
            <a:r>
              <a:rPr lang="en-US" dirty="0" smtClean="0">
                <a:solidFill>
                  <a:srgbClr val="F610D5"/>
                </a:solidFill>
              </a:rPr>
              <a:t> HV pads</a:t>
            </a:r>
            <a:endParaRPr lang="en-US" dirty="0">
              <a:solidFill>
                <a:srgbClr val="F610D5"/>
              </a:solidFill>
            </a:endParaRPr>
          </a:p>
        </p:txBody>
      </p:sp>
      <p:sp>
        <p:nvSpPr>
          <p:cNvPr id="7" name="TextBox 6"/>
          <p:cNvSpPr txBox="1"/>
          <p:nvPr/>
        </p:nvSpPr>
        <p:spPr>
          <a:xfrm>
            <a:off x="4985772" y="2262187"/>
            <a:ext cx="1338828" cy="646331"/>
          </a:xfrm>
          <a:prstGeom prst="rect">
            <a:avLst/>
          </a:prstGeom>
          <a:noFill/>
        </p:spPr>
        <p:txBody>
          <a:bodyPr wrap="none" rtlCol="0">
            <a:spAutoFit/>
          </a:bodyPr>
          <a:lstStyle/>
          <a:p>
            <a:r>
              <a:rPr lang="en-US" dirty="0" smtClean="0">
                <a:solidFill>
                  <a:srgbClr val="F610D5"/>
                </a:solidFill>
              </a:rPr>
              <a:t>FIT HV pads </a:t>
            </a:r>
          </a:p>
          <a:p>
            <a:r>
              <a:rPr lang="en-US" dirty="0" smtClean="0">
                <a:solidFill>
                  <a:srgbClr val="F610D5"/>
                </a:solidFill>
              </a:rPr>
              <a:t>(for top)</a:t>
            </a:r>
            <a:endParaRPr lang="en-US" dirty="0">
              <a:solidFill>
                <a:srgbClr val="F610D5"/>
              </a:solidFill>
            </a:endParaRPr>
          </a:p>
        </p:txBody>
      </p:sp>
      <p:sp>
        <p:nvSpPr>
          <p:cNvPr id="8" name="TextBox 7"/>
          <p:cNvSpPr txBox="1"/>
          <p:nvPr/>
        </p:nvSpPr>
        <p:spPr>
          <a:xfrm>
            <a:off x="2998929" y="2185987"/>
            <a:ext cx="1344471" cy="646331"/>
          </a:xfrm>
          <a:prstGeom prst="rect">
            <a:avLst/>
          </a:prstGeom>
          <a:noFill/>
        </p:spPr>
        <p:txBody>
          <a:bodyPr wrap="none" rtlCol="0">
            <a:spAutoFit/>
          </a:bodyPr>
          <a:lstStyle/>
          <a:p>
            <a:r>
              <a:rPr lang="en-US" dirty="0" smtClean="0">
                <a:solidFill>
                  <a:srgbClr val="F610D5"/>
                </a:solidFill>
              </a:rPr>
              <a:t>FIT HV pads </a:t>
            </a:r>
          </a:p>
          <a:p>
            <a:r>
              <a:rPr lang="en-US" dirty="0" smtClean="0">
                <a:solidFill>
                  <a:srgbClr val="F610D5"/>
                </a:solidFill>
              </a:rPr>
              <a:t>(for bottom)</a:t>
            </a:r>
            <a:endParaRPr lang="en-US" dirty="0">
              <a:solidFill>
                <a:srgbClr val="F610D5"/>
              </a:solidFill>
            </a:endParaRPr>
          </a:p>
        </p:txBody>
      </p:sp>
      <p:sp>
        <p:nvSpPr>
          <p:cNvPr id="6" name="TextBox 5"/>
          <p:cNvSpPr txBox="1"/>
          <p:nvPr/>
        </p:nvSpPr>
        <p:spPr>
          <a:xfrm>
            <a:off x="2438400" y="739330"/>
            <a:ext cx="1252266" cy="646331"/>
          </a:xfrm>
          <a:prstGeom prst="rect">
            <a:avLst/>
          </a:prstGeom>
          <a:noFill/>
        </p:spPr>
        <p:txBody>
          <a:bodyPr wrap="none" rtlCol="0">
            <a:spAutoFit/>
          </a:bodyPr>
          <a:lstStyle/>
          <a:p>
            <a:r>
              <a:rPr lang="en-US" b="1" dirty="0" smtClean="0">
                <a:solidFill>
                  <a:schemeClr val="bg1">
                    <a:lumMod val="50000"/>
                  </a:schemeClr>
                </a:solidFill>
              </a:rPr>
              <a:t>Holes for </a:t>
            </a:r>
          </a:p>
          <a:p>
            <a:r>
              <a:rPr lang="en-US" b="1" dirty="0" smtClean="0">
                <a:solidFill>
                  <a:schemeClr val="bg1">
                    <a:lumMod val="50000"/>
                  </a:schemeClr>
                </a:solidFill>
              </a:rPr>
              <a:t>assembling</a:t>
            </a:r>
            <a:endParaRPr lang="en-US" b="1" dirty="0">
              <a:solidFill>
                <a:schemeClr val="bg1">
                  <a:lumMod val="50000"/>
                </a:schemeClr>
              </a:solidFill>
            </a:endParaRPr>
          </a:p>
        </p:txBody>
      </p:sp>
      <p:sp>
        <p:nvSpPr>
          <p:cNvPr id="10" name="TextBox 9"/>
          <p:cNvSpPr txBox="1"/>
          <p:nvPr/>
        </p:nvSpPr>
        <p:spPr>
          <a:xfrm>
            <a:off x="7001578" y="661987"/>
            <a:ext cx="2066222" cy="1200329"/>
          </a:xfrm>
          <a:prstGeom prst="rect">
            <a:avLst/>
          </a:prstGeom>
          <a:noFill/>
        </p:spPr>
        <p:txBody>
          <a:bodyPr wrap="square" rtlCol="0">
            <a:spAutoFit/>
          </a:bodyPr>
          <a:lstStyle/>
          <a:p>
            <a:r>
              <a:rPr lang="en-US" dirty="0" err="1" smtClean="0">
                <a:solidFill>
                  <a:srgbClr val="0000CC"/>
                </a:solidFill>
              </a:rPr>
              <a:t>UVa</a:t>
            </a:r>
            <a:r>
              <a:rPr lang="en-US" dirty="0" smtClean="0">
                <a:solidFill>
                  <a:srgbClr val="0000CC"/>
                </a:solidFill>
              </a:rPr>
              <a:t> HV pads (for bottom). Can be on top and connects through a via</a:t>
            </a:r>
            <a:endParaRPr lang="en-US" dirty="0">
              <a:solidFill>
                <a:srgbClr val="0000CC"/>
              </a:solidFill>
            </a:endParaRPr>
          </a:p>
        </p:txBody>
      </p:sp>
      <p:sp>
        <p:nvSpPr>
          <p:cNvPr id="11" name="TextBox 10"/>
          <p:cNvSpPr txBox="1"/>
          <p:nvPr/>
        </p:nvSpPr>
        <p:spPr>
          <a:xfrm>
            <a:off x="1124857" y="2012989"/>
            <a:ext cx="1923143" cy="553998"/>
          </a:xfrm>
          <a:prstGeom prst="rect">
            <a:avLst/>
          </a:prstGeom>
          <a:noFill/>
        </p:spPr>
        <p:txBody>
          <a:bodyPr wrap="square" rtlCol="0">
            <a:spAutoFit/>
          </a:bodyPr>
          <a:lstStyle/>
          <a:p>
            <a:r>
              <a:rPr lang="en-US" sz="1500" dirty="0" smtClean="0">
                <a:solidFill>
                  <a:srgbClr val="5F0554"/>
                </a:solidFill>
              </a:rPr>
              <a:t>Square holes for</a:t>
            </a:r>
          </a:p>
          <a:p>
            <a:r>
              <a:rPr lang="en-US" sz="1500" dirty="0" smtClean="0">
                <a:solidFill>
                  <a:srgbClr val="5F0554"/>
                </a:solidFill>
              </a:rPr>
              <a:t>FIT for stretching</a:t>
            </a:r>
            <a:endParaRPr lang="en-US" sz="1500" dirty="0">
              <a:solidFill>
                <a:srgbClr val="5F0554"/>
              </a:solidFill>
            </a:endParaRPr>
          </a:p>
        </p:txBody>
      </p:sp>
      <p:sp>
        <p:nvSpPr>
          <p:cNvPr id="12" name="TextBox 11"/>
          <p:cNvSpPr txBox="1"/>
          <p:nvPr/>
        </p:nvSpPr>
        <p:spPr>
          <a:xfrm>
            <a:off x="3581400" y="4407455"/>
            <a:ext cx="1981200" cy="369332"/>
          </a:xfrm>
          <a:prstGeom prst="rect">
            <a:avLst/>
          </a:prstGeom>
          <a:noFill/>
        </p:spPr>
        <p:txBody>
          <a:bodyPr wrap="square" rtlCol="0">
            <a:spAutoFit/>
          </a:bodyPr>
          <a:lstStyle/>
          <a:p>
            <a:r>
              <a:rPr lang="en-US" b="1" dirty="0" smtClean="0">
                <a:solidFill>
                  <a:schemeClr val="accent3">
                    <a:lumMod val="50000"/>
                  </a:schemeClr>
                </a:solidFill>
              </a:rPr>
              <a:t>FIT resistor</a:t>
            </a:r>
            <a:endParaRPr lang="en-US" b="1" dirty="0">
              <a:solidFill>
                <a:schemeClr val="accent3">
                  <a:lumMod val="50000"/>
                </a:schemeClr>
              </a:solidFill>
            </a:endParaRPr>
          </a:p>
        </p:txBody>
      </p:sp>
      <p:sp>
        <p:nvSpPr>
          <p:cNvPr id="14" name="TextBox 13"/>
          <p:cNvSpPr txBox="1"/>
          <p:nvPr/>
        </p:nvSpPr>
        <p:spPr>
          <a:xfrm>
            <a:off x="4786370" y="4178855"/>
            <a:ext cx="1766830" cy="369332"/>
          </a:xfrm>
          <a:prstGeom prst="rect">
            <a:avLst/>
          </a:prstGeom>
          <a:noFill/>
        </p:spPr>
        <p:txBody>
          <a:bodyPr wrap="none" rtlCol="0">
            <a:spAutoFit/>
          </a:bodyPr>
          <a:lstStyle/>
          <a:p>
            <a:r>
              <a:rPr lang="en-US" dirty="0" smtClean="0">
                <a:solidFill>
                  <a:srgbClr val="0000CC"/>
                </a:solidFill>
              </a:rPr>
              <a:t>Common HV line</a:t>
            </a:r>
            <a:endParaRPr lang="en-US" dirty="0">
              <a:solidFill>
                <a:srgbClr val="0000CC"/>
              </a:solidFill>
            </a:endParaRPr>
          </a:p>
        </p:txBody>
      </p:sp>
      <p:sp>
        <p:nvSpPr>
          <p:cNvPr id="2" name="TextBox 1"/>
          <p:cNvSpPr txBox="1"/>
          <p:nvPr/>
        </p:nvSpPr>
        <p:spPr>
          <a:xfrm>
            <a:off x="76200" y="3481387"/>
            <a:ext cx="638316" cy="369332"/>
          </a:xfrm>
          <a:prstGeom prst="rect">
            <a:avLst/>
          </a:prstGeom>
          <a:noFill/>
        </p:spPr>
        <p:txBody>
          <a:bodyPr wrap="none" rtlCol="0">
            <a:spAutoFit/>
          </a:bodyPr>
          <a:lstStyle/>
          <a:p>
            <a:r>
              <a:rPr lang="en-US" dirty="0" smtClean="0"/>
              <a:t>A via</a:t>
            </a:r>
            <a:endParaRPr lang="en-US" dirty="0"/>
          </a:p>
        </p:txBody>
      </p:sp>
      <p:cxnSp>
        <p:nvCxnSpPr>
          <p:cNvPr id="9" name="Elbow Connector 8"/>
          <p:cNvCxnSpPr/>
          <p:nvPr/>
        </p:nvCxnSpPr>
        <p:spPr>
          <a:xfrm rot="5400000" flipH="1" flipV="1">
            <a:off x="1905572" y="2070890"/>
            <a:ext cx="1446657" cy="76200"/>
          </a:xfrm>
          <a:prstGeom prst="bentConnector3">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6" name="Straight Arrow Connector 15"/>
          <p:cNvCxnSpPr/>
          <p:nvPr/>
        </p:nvCxnSpPr>
        <p:spPr>
          <a:xfrm flipH="1" flipV="1">
            <a:off x="1905000" y="2509152"/>
            <a:ext cx="167718" cy="323167"/>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7" name="Oval 16"/>
          <p:cNvSpPr/>
          <p:nvPr/>
        </p:nvSpPr>
        <p:spPr>
          <a:xfrm>
            <a:off x="547758" y="3830121"/>
            <a:ext cx="319158" cy="609600"/>
          </a:xfrm>
          <a:prstGeom prst="ellipse">
            <a:avLst/>
          </a:prstGeom>
          <a:noFill/>
          <a:ln>
            <a:solidFill>
              <a:srgbClr val="5F055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9" name="Straight Arrow Connector 18"/>
          <p:cNvCxnSpPr/>
          <p:nvPr/>
        </p:nvCxnSpPr>
        <p:spPr>
          <a:xfrm>
            <a:off x="457200" y="3850719"/>
            <a:ext cx="250137" cy="28420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0" name="TextBox 19"/>
          <p:cNvSpPr txBox="1"/>
          <p:nvPr/>
        </p:nvSpPr>
        <p:spPr>
          <a:xfrm>
            <a:off x="2286000" y="0"/>
            <a:ext cx="3886200" cy="553998"/>
          </a:xfrm>
          <a:prstGeom prst="rect">
            <a:avLst/>
          </a:prstGeom>
          <a:noFill/>
        </p:spPr>
        <p:txBody>
          <a:bodyPr wrap="square" rtlCol="0">
            <a:spAutoFit/>
          </a:bodyPr>
          <a:lstStyle/>
          <a:p>
            <a:pPr algn="ctr"/>
            <a:r>
              <a:rPr lang="en-US" sz="3000" b="1" dirty="0" smtClean="0"/>
              <a:t>Backup </a:t>
            </a:r>
            <a:endParaRPr lang="en-US" sz="3000" b="1" dirty="0"/>
          </a:p>
        </p:txBody>
      </p:sp>
    </p:spTree>
    <p:extLst>
      <p:ext uri="{BB962C8B-B14F-4D97-AF65-F5344CB8AC3E}">
        <p14:creationId xmlns:p14="http://schemas.microsoft.com/office/powerpoint/2010/main" val="153573183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3437</TotalTime>
  <Words>604</Words>
  <Application>Microsoft Office PowerPoint</Application>
  <PresentationFormat>On-screen Show (4:3)</PresentationFormat>
  <Paragraphs>78</Paragraphs>
  <Slides>9</Slides>
  <Notes>0</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Office Theme</vt:lpstr>
      <vt:lpstr>HV connection for a Common GEM foil design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hepA</dc:creator>
  <cp:lastModifiedBy>hepA</cp:lastModifiedBy>
  <cp:revision>53</cp:revision>
  <dcterms:created xsi:type="dcterms:W3CDTF">2006-08-16T00:00:00Z</dcterms:created>
  <dcterms:modified xsi:type="dcterms:W3CDTF">2015-03-09T14:26:45Z</dcterms:modified>
</cp:coreProperties>
</file>